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77" r:id="rId8"/>
    <p:sldId id="261" r:id="rId9"/>
    <p:sldId id="263" r:id="rId10"/>
    <p:sldId id="269" r:id="rId11"/>
    <p:sldId id="288" r:id="rId12"/>
    <p:sldId id="273" r:id="rId13"/>
    <p:sldId id="287" r:id="rId14"/>
    <p:sldId id="27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0BD32-380C-47EE-BD6A-BC804502C9A8}">
  <a:tblStyle styleId="{0F80BD32-380C-47EE-BD6A-BC804502C9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4db157b9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4db157b9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d86185eae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d86185eae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4db157b9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4db157b9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4db157b90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4db157b90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c3787e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c3787e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3c3787e4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3c3787e4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6185ea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86185ea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4db157b9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4db157b9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c3787e4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c3787e4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db157b9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db157b9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4db157b9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4db157b9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freepik.com/" TargetMode="External"/><Relationship Id="rId9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0900" y="2715863"/>
            <a:ext cx="40005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50" y="184925"/>
            <a:ext cx="3262450" cy="2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913" y="-438012"/>
            <a:ext cx="24098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910775" y="206125"/>
            <a:ext cx="4339950" cy="3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941800" y="2746450"/>
            <a:ext cx="1733750" cy="39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53325" y="1452750"/>
            <a:ext cx="7237500" cy="18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540125" y="3266850"/>
            <a:ext cx="60639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763725" y="1623625"/>
            <a:ext cx="5616600" cy="14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63725" y="3030275"/>
            <a:ext cx="56166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921375" y="-31827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9275" y="2964150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0805">
            <a:off x="7413023" y="1140648"/>
            <a:ext cx="1572004" cy="381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9700" y="3236551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3243911" y="-457212"/>
            <a:ext cx="2372929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8">
            <a:off x="6656995" y="2324373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2333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713225" y="1792596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225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3603694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/>
          </p:nvPr>
        </p:nvSpPr>
        <p:spPr>
          <a:xfrm>
            <a:off x="3314587" y="1792596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3314590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6205058" y="130875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/>
          </p:nvPr>
        </p:nvSpPr>
        <p:spPr>
          <a:xfrm>
            <a:off x="5915950" y="179259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5915954" y="2191724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02991" y="308502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/>
          </p:nvPr>
        </p:nvSpPr>
        <p:spPr>
          <a:xfrm>
            <a:off x="2013874" y="356886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2013863" y="3967993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6" hasCustomPrompt="1"/>
          </p:nvPr>
        </p:nvSpPr>
        <p:spPr>
          <a:xfrm>
            <a:off x="4904286" y="3085020"/>
            <a:ext cx="19368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7"/>
          </p:nvPr>
        </p:nvSpPr>
        <p:spPr>
          <a:xfrm>
            <a:off x="4615140" y="3568867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8"/>
          </p:nvPr>
        </p:nvSpPr>
        <p:spPr>
          <a:xfrm>
            <a:off x="4615137" y="3967993"/>
            <a:ext cx="251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5882" flipH="1">
            <a:off x="-158200" y="-709517"/>
            <a:ext cx="1572000" cy="38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06925" y="3556777"/>
            <a:ext cx="1187150" cy="15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99011">
            <a:off x="8224735" y="801160"/>
            <a:ext cx="1889979" cy="430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713225" y="1899125"/>
            <a:ext cx="253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713225" y="2298242"/>
            <a:ext cx="25377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5893076" y="2888525"/>
            <a:ext cx="253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5893075" y="3287642"/>
            <a:ext cx="25377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734125" y="981213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50" y="3753987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57911" y="-473000"/>
            <a:ext cx="2372929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97377">
            <a:off x="6083001" y="-2198807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799990">
            <a:off x="-984822" y="704320"/>
            <a:ext cx="1774244" cy="40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727575" y="2064075"/>
            <a:ext cx="3672300" cy="20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"/>
          </p:nvPr>
        </p:nvSpPr>
        <p:spPr>
          <a:xfrm>
            <a:off x="4729750" y="2064075"/>
            <a:ext cx="3701100" cy="20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698700" y="376250"/>
            <a:ext cx="1812850" cy="14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093575" y="70425"/>
            <a:ext cx="1209425" cy="1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7">
            <a:off x="2889925" y="3276801"/>
            <a:ext cx="1271700" cy="308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8">
            <a:off x="4467345" y="3044473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909400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9094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3"/>
          </p:nvPr>
        </p:nvSpPr>
        <p:spPr>
          <a:xfrm>
            <a:off x="3487101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"/>
          </p:nvPr>
        </p:nvSpPr>
        <p:spPr>
          <a:xfrm>
            <a:off x="34871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5"/>
          </p:nvPr>
        </p:nvSpPr>
        <p:spPr>
          <a:xfrm>
            <a:off x="6064802" y="23301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6"/>
          </p:nvPr>
        </p:nvSpPr>
        <p:spPr>
          <a:xfrm>
            <a:off x="6064800" y="2720558"/>
            <a:ext cx="21696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485442" y="-893769"/>
            <a:ext cx="1796434" cy="409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789500" y="-310000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031350" y="3095450"/>
            <a:ext cx="1724400" cy="41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909400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9094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3"/>
          </p:nvPr>
        </p:nvSpPr>
        <p:spPr>
          <a:xfrm>
            <a:off x="3487101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34871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5"/>
          </p:nvPr>
        </p:nvSpPr>
        <p:spPr>
          <a:xfrm>
            <a:off x="6064802" y="3204375"/>
            <a:ext cx="216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6064800" y="3603500"/>
            <a:ext cx="2169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365525" y="4494600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218200" y="3327325"/>
            <a:ext cx="1659025" cy="15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355986">
            <a:off x="-232067" y="311450"/>
            <a:ext cx="1328784" cy="32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2644600" y="4491875"/>
            <a:ext cx="2835150" cy="20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8">
            <a:off x="7571045" y="-1740127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1986650" y="1320539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1986650" y="1678422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3"/>
          </p:nvPr>
        </p:nvSpPr>
        <p:spPr>
          <a:xfrm>
            <a:off x="1986651" y="2410101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4"/>
          </p:nvPr>
        </p:nvSpPr>
        <p:spPr>
          <a:xfrm>
            <a:off x="1986650" y="2767984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5"/>
          </p:nvPr>
        </p:nvSpPr>
        <p:spPr>
          <a:xfrm>
            <a:off x="1986652" y="3499639"/>
            <a:ext cx="25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6"/>
          </p:nvPr>
        </p:nvSpPr>
        <p:spPr>
          <a:xfrm>
            <a:off x="1986650" y="3857531"/>
            <a:ext cx="2588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282886">
            <a:off x="8609178" y="2736320"/>
            <a:ext cx="1774245" cy="403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797200" y="29411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500000">
            <a:off x="-1570436" y="1705650"/>
            <a:ext cx="3031284" cy="2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624450" y="1629138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1624450" y="202826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3"/>
          </p:nvPr>
        </p:nvSpPr>
        <p:spPr>
          <a:xfrm>
            <a:off x="4825390" y="1629138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4"/>
          </p:nvPr>
        </p:nvSpPr>
        <p:spPr>
          <a:xfrm>
            <a:off x="4825389" y="2028262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5"/>
          </p:nvPr>
        </p:nvSpPr>
        <p:spPr>
          <a:xfrm>
            <a:off x="1624450" y="2998163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6"/>
          </p:nvPr>
        </p:nvSpPr>
        <p:spPr>
          <a:xfrm>
            <a:off x="1624450" y="3397288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7"/>
          </p:nvPr>
        </p:nvSpPr>
        <p:spPr>
          <a:xfrm>
            <a:off x="4825390" y="2998163"/>
            <a:ext cx="26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8"/>
          </p:nvPr>
        </p:nvSpPr>
        <p:spPr>
          <a:xfrm>
            <a:off x="4825389" y="3397288"/>
            <a:ext cx="26940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138799">
            <a:off x="7705970" y="-1163991"/>
            <a:ext cx="1449612" cy="33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616525" y="38527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172175" y="3734100"/>
            <a:ext cx="1315650" cy="3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909475" y="17944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909475" y="21936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3"/>
          </p:nvPr>
        </p:nvSpPr>
        <p:spPr>
          <a:xfrm>
            <a:off x="3487175" y="17944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4"/>
          </p:nvPr>
        </p:nvSpPr>
        <p:spPr>
          <a:xfrm>
            <a:off x="3487175" y="21936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5"/>
          </p:nvPr>
        </p:nvSpPr>
        <p:spPr>
          <a:xfrm>
            <a:off x="909475" y="34419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6"/>
          </p:nvPr>
        </p:nvSpPr>
        <p:spPr>
          <a:xfrm>
            <a:off x="909475" y="38411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7"/>
          </p:nvPr>
        </p:nvSpPr>
        <p:spPr>
          <a:xfrm>
            <a:off x="3487176" y="34419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8"/>
          </p:nvPr>
        </p:nvSpPr>
        <p:spPr>
          <a:xfrm>
            <a:off x="3487175" y="38411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9"/>
          </p:nvPr>
        </p:nvSpPr>
        <p:spPr>
          <a:xfrm>
            <a:off x="6064875" y="17944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3"/>
          </p:nvPr>
        </p:nvSpPr>
        <p:spPr>
          <a:xfrm>
            <a:off x="6064875" y="21936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14"/>
          </p:nvPr>
        </p:nvSpPr>
        <p:spPr>
          <a:xfrm>
            <a:off x="6064875" y="3441975"/>
            <a:ext cx="21696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5"/>
          </p:nvPr>
        </p:nvSpPr>
        <p:spPr>
          <a:xfrm>
            <a:off x="6064875" y="3841100"/>
            <a:ext cx="2169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059469">
            <a:off x="-250407" y="191408"/>
            <a:ext cx="1320763" cy="320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327025" y="-99117"/>
            <a:ext cx="1179500" cy="152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">
            <a:off x="7978008" y="2558906"/>
            <a:ext cx="1796434" cy="409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2333595"/>
            <a:ext cx="481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93225" y="3175395"/>
            <a:ext cx="2557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334800" y="1247408"/>
            <a:ext cx="24744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-398603" y="1661394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313" y="163692"/>
            <a:ext cx="1840875" cy="178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941800" y="2746450"/>
            <a:ext cx="1733751" cy="39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1725" y="3219301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4126" y="609717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6379675" y="-1850875"/>
            <a:ext cx="1733751" cy="39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2640050" y="2283675"/>
            <a:ext cx="3863700" cy="13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883295" flipH="1">
            <a:off x="183142" y="3147922"/>
            <a:ext cx="2309974" cy="132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624" y="1801283"/>
            <a:ext cx="1655192" cy="160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246" flipH="1">
            <a:off x="-112326" y="-148575"/>
            <a:ext cx="1733751" cy="39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57767" flipH="1">
            <a:off x="7202025" y="1933876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325" y="1217667"/>
            <a:ext cx="2386824" cy="43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1729425" y="1735225"/>
            <a:ext cx="56850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160750">
            <a:off x="7533060" y="-626757"/>
            <a:ext cx="2002458" cy="4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859426">
            <a:off x="-1146437" y="1931239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1139" y="146989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511861" y="3483875"/>
            <a:ext cx="4008350" cy="28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134819">
            <a:off x="8170864" y="1156945"/>
            <a:ext cx="19240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1275750" y="2296400"/>
            <a:ext cx="29061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665182" flipH="1">
            <a:off x="7579958" y="1446998"/>
            <a:ext cx="1492285" cy="361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8732">
            <a:off x="-796229" y="377347"/>
            <a:ext cx="2002458" cy="455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801" y="222617"/>
            <a:ext cx="2386824" cy="43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 hasCustomPrompt="1"/>
          </p:nvPr>
        </p:nvSpPr>
        <p:spPr>
          <a:xfrm>
            <a:off x="2349850" y="730000"/>
            <a:ext cx="4444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2349875" y="1291600"/>
            <a:ext cx="44445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title" idx="2" hasCustomPrompt="1"/>
          </p:nvPr>
        </p:nvSpPr>
        <p:spPr>
          <a:xfrm>
            <a:off x="2349850" y="2062050"/>
            <a:ext cx="4444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2349875" y="2623650"/>
            <a:ext cx="44445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 idx="4" hasCustomPrompt="1"/>
          </p:nvPr>
        </p:nvSpPr>
        <p:spPr>
          <a:xfrm>
            <a:off x="2349850" y="3394100"/>
            <a:ext cx="4444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2349875" y="3955700"/>
            <a:ext cx="44445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7" flipH="1">
            <a:off x="25048" y="82573"/>
            <a:ext cx="1572004" cy="381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778591">
            <a:off x="-1087250" y="975950"/>
            <a:ext cx="3084300" cy="22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69861" y="3334438"/>
            <a:ext cx="2372929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302250" y="2628225"/>
            <a:ext cx="1393300" cy="1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">
            <a:off x="7340345" y="292123"/>
            <a:ext cx="2002458" cy="4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>
            <a:off x="2733325" y="539500"/>
            <a:ext cx="3677400" cy="9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>
            <a:off x="2733375" y="1531350"/>
            <a:ext cx="3677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2733175" y="3270700"/>
            <a:ext cx="3677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-590765" y="1291116"/>
            <a:ext cx="2786538" cy="21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89693" y="193321"/>
            <a:ext cx="2058291" cy="1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989076" y="3091849"/>
            <a:ext cx="4033303" cy="28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46973">
            <a:off x="7590178" y="1978886"/>
            <a:ext cx="1674669" cy="381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665179">
            <a:off x="6799174" y="-791526"/>
            <a:ext cx="1769485" cy="429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305281">
            <a:off x="6956225" y="-36025"/>
            <a:ext cx="192405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99999">
            <a:off x="6172375" y="658451"/>
            <a:ext cx="3810950" cy="2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">
            <a:off x="155678" y="1026170"/>
            <a:ext cx="1774244" cy="40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178600" y="16076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56358">
            <a:off x="5559239" y="-1676283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32425" y="2105999"/>
            <a:ext cx="2786538" cy="21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119786" y="3372335"/>
            <a:ext cx="2058291" cy="19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645600" y="3698050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 flipH="1">
            <a:off x="7220750" y="3593750"/>
            <a:ext cx="1572000" cy="2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8732">
            <a:off x="-399179" y="-654803"/>
            <a:ext cx="2002458" cy="45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018400" y="-1769425"/>
            <a:ext cx="1733750" cy="39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2143088" y="1694737"/>
            <a:ext cx="3538475" cy="2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0725" y="2721400"/>
            <a:ext cx="1666150" cy="16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83350" y="3405826"/>
            <a:ext cx="3556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4123" y="3405826"/>
            <a:ext cx="3556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783498" y="2994425"/>
            <a:ext cx="355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4804112" y="2994425"/>
            <a:ext cx="355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883875" y="3124800"/>
            <a:ext cx="2192100" cy="4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50512">
            <a:off x="-592450" y="1481750"/>
            <a:ext cx="1730375" cy="15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498519">
            <a:off x="-1548411" y="388075"/>
            <a:ext cx="3031283" cy="21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725325" y="598500"/>
            <a:ext cx="2131150" cy="16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97377">
            <a:off x="-1389774" y="772793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31525" y="-1746625"/>
            <a:ext cx="1446050" cy="32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900" y="-333175"/>
            <a:ext cx="1730375" cy="15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425363" y="1553350"/>
            <a:ext cx="3641100" cy="6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425363" y="2155250"/>
            <a:ext cx="3641100" cy="1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6999497" y="-193181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500" y="3985688"/>
            <a:ext cx="1840875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38" y="-168258"/>
            <a:ext cx="1840875" cy="178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76" y="-881358"/>
            <a:ext cx="2386824" cy="43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510100" y="1428750"/>
            <a:ext cx="4123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841551" y="-1829283"/>
            <a:ext cx="2386824" cy="4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65181">
            <a:off x="3700" y="-621650"/>
            <a:ext cx="192405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50">
            <a:off x="563096" y="1270047"/>
            <a:ext cx="2002458" cy="4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40574">
            <a:off x="7146222" y="3226169"/>
            <a:ext cx="2569104" cy="1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687250" y="3507625"/>
            <a:ext cx="1393300" cy="1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83650" y="1704813"/>
            <a:ext cx="37767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83500" y="2353900"/>
            <a:ext cx="37770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05281">
            <a:off x="1835275" y="-2291450"/>
            <a:ext cx="192405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">
            <a:off x="618850" y="-1483600"/>
            <a:ext cx="3810950" cy="2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82886">
            <a:off x="790253" y="2486470"/>
            <a:ext cx="1774245" cy="403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253475" y="3556568"/>
            <a:ext cx="2504350" cy="14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511836">
            <a:off x="7354915" y="2408773"/>
            <a:ext cx="1697478" cy="164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713225" y="2423575"/>
            <a:ext cx="2574900" cy="20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ctrTitle"/>
          </p:nvPr>
        </p:nvSpPr>
        <p:spPr>
          <a:xfrm>
            <a:off x="953325" y="1452750"/>
            <a:ext cx="7237500" cy="18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MELANOMA CLASSIFICATION </a:t>
            </a:r>
            <a:endParaRPr dirty="0"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1540125" y="3266850"/>
            <a:ext cx="60639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Salma </a:t>
            </a:r>
            <a:r>
              <a:rPr lang="en-GB" dirty="0" err="1"/>
              <a:t>Asaad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BCD-A66A-2E47-995E-F636C738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72" y="1220752"/>
            <a:ext cx="5295043" cy="875163"/>
          </a:xfrm>
        </p:spPr>
        <p:txBody>
          <a:bodyPr/>
          <a:lstStyle/>
          <a:p>
            <a:r>
              <a:rPr lang="en-GB" dirty="0"/>
              <a:t>Model Testing &amp; Evaluation </a:t>
            </a:r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7797-07A6-DF4B-91DB-1577BB44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284" y="2373234"/>
            <a:ext cx="7613432" cy="1434900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Using the predict_generator function on 24 testing images we got these results.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Carlito"/>
              </a:rPr>
              <a:t>Y Actual = [0, 0, 0, 0, 0, 0, 0, 0, 0, 1, 0, 0, 0, 0, 1, 1, 1, 0, 1, 1, 0, 0, 0, 0]</a:t>
            </a:r>
            <a:endParaRPr lang="en-US" dirty="0">
              <a:solidFill>
                <a:srgbClr val="0D0D0D"/>
              </a:solidFill>
              <a:effectLst/>
              <a:latin typeface="Carlito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Carlito"/>
              </a:rPr>
              <a:t>Y prediction = [0, 0, 0, 0, 0, 0, 0, 0, 0, 0, 0, 0, 0, 0, 0, 0, 0, 0, 0, 0, 0, 0, 0, 0]</a:t>
            </a:r>
            <a:endParaRPr lang="en-US" dirty="0">
              <a:solidFill>
                <a:srgbClr val="0D0D0D"/>
              </a:solidFill>
              <a:effectLst/>
              <a:latin typeface="Carlito"/>
            </a:endParaRPr>
          </a:p>
          <a:p>
            <a:endParaRPr lang="en-SA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1BFBB32-9EE3-D145-9BFE-2DD6787D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09" y="3431322"/>
            <a:ext cx="59944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>
            <a:spLocks noGrp="1"/>
          </p:cNvSpPr>
          <p:nvPr>
            <p:ph type="subTitle" idx="1"/>
          </p:nvPr>
        </p:nvSpPr>
        <p:spPr>
          <a:xfrm>
            <a:off x="1531649" y="1418462"/>
            <a:ext cx="56850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Carlito"/>
              </a:rPr>
              <a:t>Developing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a classification model for classifying the images to Melanoma or not motivated by the performance of Convolutional Neural Networks in computer vision</a:t>
            </a:r>
            <a:r>
              <a:rPr lang="en-GB" dirty="0">
                <a:solidFill>
                  <a:srgbClr val="333333"/>
                </a:solidFill>
                <a:latin typeface="Carlito"/>
              </a:rPr>
              <a:t> and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present a CNN-based model from scratch. The results show that the system performs a training accuracy of 97.5% and testing accuracy 75%. 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</p:txBody>
      </p:sp>
      <p:sp>
        <p:nvSpPr>
          <p:cNvPr id="503" name="Google Shape;503;p48"/>
          <p:cNvSpPr txBox="1">
            <a:spLocks noGrp="1"/>
          </p:cNvSpPr>
          <p:nvPr>
            <p:ph type="title" idx="4294967295"/>
          </p:nvPr>
        </p:nvSpPr>
        <p:spPr>
          <a:xfrm>
            <a:off x="514937" y="454085"/>
            <a:ext cx="771842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 </a:t>
            </a:r>
            <a:endParaRPr dirty="0"/>
          </a:p>
        </p:txBody>
      </p:sp>
      <p:grpSp>
        <p:nvGrpSpPr>
          <p:cNvPr id="543" name="Google Shape;543;p48"/>
          <p:cNvGrpSpPr/>
          <p:nvPr/>
        </p:nvGrpSpPr>
        <p:grpSpPr>
          <a:xfrm>
            <a:off x="6365466" y="585648"/>
            <a:ext cx="185109" cy="355406"/>
            <a:chOff x="4969421" y="2902852"/>
            <a:chExt cx="185109" cy="355406"/>
          </a:xfrm>
        </p:grpSpPr>
        <p:sp>
          <p:nvSpPr>
            <p:cNvPr id="544" name="Google Shape;544;p48"/>
            <p:cNvSpPr/>
            <p:nvPr/>
          </p:nvSpPr>
          <p:spPr>
            <a:xfrm>
              <a:off x="5022906" y="3084138"/>
              <a:ext cx="16310" cy="15959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406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405" y="1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5086998" y="3107265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21" y="0"/>
                  </a:moveTo>
                  <a:cubicBezTo>
                    <a:pt x="215" y="0"/>
                    <a:pt x="209" y="0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34"/>
                    <a:pt x="84" y="418"/>
                    <a:pt x="203" y="418"/>
                  </a:cubicBezTo>
                  <a:cubicBezTo>
                    <a:pt x="334" y="418"/>
                    <a:pt x="417" y="334"/>
                    <a:pt x="417" y="215"/>
                  </a:cubicBezTo>
                  <a:cubicBezTo>
                    <a:pt x="417" y="92"/>
                    <a:pt x="322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5039566" y="3205092"/>
              <a:ext cx="13315" cy="13347"/>
            </a:xfrm>
            <a:custGeom>
              <a:avLst/>
              <a:gdLst/>
              <a:ahLst/>
              <a:cxnLst/>
              <a:rect l="l" t="t" r="r" b="b"/>
              <a:pathLst>
                <a:path w="418" h="419" extrusionOk="0">
                  <a:moveTo>
                    <a:pt x="225" y="1"/>
                  </a:moveTo>
                  <a:cubicBezTo>
                    <a:pt x="218" y="1"/>
                    <a:pt x="211" y="1"/>
                    <a:pt x="203" y="2"/>
                  </a:cubicBezTo>
                  <a:cubicBezTo>
                    <a:pt x="84" y="2"/>
                    <a:pt x="1" y="85"/>
                    <a:pt x="1" y="204"/>
                  </a:cubicBezTo>
                  <a:cubicBezTo>
                    <a:pt x="1" y="323"/>
                    <a:pt x="84" y="419"/>
                    <a:pt x="203" y="419"/>
                  </a:cubicBezTo>
                  <a:cubicBezTo>
                    <a:pt x="334" y="419"/>
                    <a:pt x="418" y="323"/>
                    <a:pt x="418" y="204"/>
                  </a:cubicBezTo>
                  <a:cubicBezTo>
                    <a:pt x="418" y="92"/>
                    <a:pt x="343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5086998" y="3175530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9" y="0"/>
                  </a:moveTo>
                  <a:cubicBezTo>
                    <a:pt x="214" y="0"/>
                    <a:pt x="208" y="1"/>
                    <a:pt x="203" y="1"/>
                  </a:cubicBezTo>
                  <a:cubicBezTo>
                    <a:pt x="84" y="1"/>
                    <a:pt x="0" y="96"/>
                    <a:pt x="0" y="215"/>
                  </a:cubicBezTo>
                  <a:cubicBezTo>
                    <a:pt x="0" y="323"/>
                    <a:pt x="84" y="418"/>
                    <a:pt x="203" y="418"/>
                  </a:cubicBezTo>
                  <a:cubicBezTo>
                    <a:pt x="334" y="418"/>
                    <a:pt x="417" y="323"/>
                    <a:pt x="417" y="215"/>
                  </a:cubicBezTo>
                  <a:cubicBezTo>
                    <a:pt x="417" y="103"/>
                    <a:pt x="320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5033131" y="3137623"/>
              <a:ext cx="17106" cy="17106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2" y="1"/>
                  </a:moveTo>
                  <a:cubicBezTo>
                    <a:pt x="120" y="1"/>
                    <a:pt x="1" y="120"/>
                    <a:pt x="1" y="274"/>
                  </a:cubicBezTo>
                  <a:cubicBezTo>
                    <a:pt x="1" y="417"/>
                    <a:pt x="120" y="536"/>
                    <a:pt x="262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4969421" y="2902852"/>
              <a:ext cx="185109" cy="355406"/>
            </a:xfrm>
            <a:custGeom>
              <a:avLst/>
              <a:gdLst/>
              <a:ahLst/>
              <a:cxnLst/>
              <a:rect l="l" t="t" r="r" b="b"/>
              <a:pathLst>
                <a:path w="5811" h="11157" extrusionOk="0">
                  <a:moveTo>
                    <a:pt x="1916" y="4904"/>
                  </a:moveTo>
                  <a:cubicBezTo>
                    <a:pt x="2183" y="4904"/>
                    <a:pt x="2490" y="4967"/>
                    <a:pt x="2810" y="5156"/>
                  </a:cubicBezTo>
                  <a:cubicBezTo>
                    <a:pt x="3108" y="5335"/>
                    <a:pt x="3426" y="5421"/>
                    <a:pt x="3748" y="5421"/>
                  </a:cubicBezTo>
                  <a:cubicBezTo>
                    <a:pt x="4069" y="5421"/>
                    <a:pt x="4394" y="5335"/>
                    <a:pt x="4703" y="5168"/>
                  </a:cubicBezTo>
                  <a:lnTo>
                    <a:pt x="4703" y="9025"/>
                  </a:lnTo>
                  <a:cubicBezTo>
                    <a:pt x="4703" y="10026"/>
                    <a:pt x="3906" y="10823"/>
                    <a:pt x="2905" y="10823"/>
                  </a:cubicBezTo>
                  <a:cubicBezTo>
                    <a:pt x="1905" y="10823"/>
                    <a:pt x="1108" y="10026"/>
                    <a:pt x="1108" y="9025"/>
                  </a:cubicBezTo>
                  <a:lnTo>
                    <a:pt x="1108" y="5108"/>
                  </a:lnTo>
                  <a:cubicBezTo>
                    <a:pt x="1228" y="5038"/>
                    <a:pt x="1528" y="4904"/>
                    <a:pt x="1916" y="490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834"/>
                  </a:lnTo>
                  <a:cubicBezTo>
                    <a:pt x="0" y="1120"/>
                    <a:pt x="226" y="1346"/>
                    <a:pt x="512" y="1346"/>
                  </a:cubicBezTo>
                  <a:lnTo>
                    <a:pt x="774" y="1346"/>
                  </a:lnTo>
                  <a:lnTo>
                    <a:pt x="774" y="9025"/>
                  </a:lnTo>
                  <a:cubicBezTo>
                    <a:pt x="774" y="10204"/>
                    <a:pt x="1727" y="11157"/>
                    <a:pt x="2905" y="11157"/>
                  </a:cubicBezTo>
                  <a:cubicBezTo>
                    <a:pt x="4084" y="11157"/>
                    <a:pt x="5037" y="10204"/>
                    <a:pt x="5037" y="9025"/>
                  </a:cubicBezTo>
                  <a:lnTo>
                    <a:pt x="5037" y="3441"/>
                  </a:lnTo>
                  <a:cubicBezTo>
                    <a:pt x="5037" y="3358"/>
                    <a:pt x="4953" y="3275"/>
                    <a:pt x="4870" y="3275"/>
                  </a:cubicBezTo>
                  <a:cubicBezTo>
                    <a:pt x="4775" y="3275"/>
                    <a:pt x="4703" y="3358"/>
                    <a:pt x="4703" y="3441"/>
                  </a:cubicBezTo>
                  <a:lnTo>
                    <a:pt x="4703" y="4787"/>
                  </a:lnTo>
                  <a:cubicBezTo>
                    <a:pt x="4571" y="4873"/>
                    <a:pt x="4209" y="5081"/>
                    <a:pt x="3757" y="5081"/>
                  </a:cubicBezTo>
                  <a:cubicBezTo>
                    <a:pt x="3519" y="5081"/>
                    <a:pt x="3256" y="5023"/>
                    <a:pt x="2989" y="4858"/>
                  </a:cubicBezTo>
                  <a:cubicBezTo>
                    <a:pt x="2617" y="4633"/>
                    <a:pt x="2259" y="4557"/>
                    <a:pt x="1945" y="4557"/>
                  </a:cubicBezTo>
                  <a:cubicBezTo>
                    <a:pt x="1596" y="4557"/>
                    <a:pt x="1302" y="4651"/>
                    <a:pt x="1108" y="4739"/>
                  </a:cubicBezTo>
                  <a:lnTo>
                    <a:pt x="1108" y="1334"/>
                  </a:lnTo>
                  <a:lnTo>
                    <a:pt x="4703" y="1334"/>
                  </a:lnTo>
                  <a:lnTo>
                    <a:pt x="4703" y="2560"/>
                  </a:lnTo>
                  <a:cubicBezTo>
                    <a:pt x="4703" y="2656"/>
                    <a:pt x="4775" y="2727"/>
                    <a:pt x="4870" y="2727"/>
                  </a:cubicBezTo>
                  <a:cubicBezTo>
                    <a:pt x="4953" y="2727"/>
                    <a:pt x="5037" y="2656"/>
                    <a:pt x="5037" y="2560"/>
                  </a:cubicBezTo>
                  <a:lnTo>
                    <a:pt x="5037" y="1334"/>
                  </a:lnTo>
                  <a:lnTo>
                    <a:pt x="5299" y="1334"/>
                  </a:lnTo>
                  <a:cubicBezTo>
                    <a:pt x="5584" y="1334"/>
                    <a:pt x="5811" y="1108"/>
                    <a:pt x="5811" y="822"/>
                  </a:cubicBezTo>
                  <a:lnTo>
                    <a:pt x="5811" y="501"/>
                  </a:lnTo>
                  <a:cubicBezTo>
                    <a:pt x="5787" y="227"/>
                    <a:pt x="5549" y="1"/>
                    <a:pt x="5287" y="1"/>
                  </a:cubicBezTo>
                  <a:lnTo>
                    <a:pt x="1822" y="1"/>
                  </a:lnTo>
                  <a:cubicBezTo>
                    <a:pt x="1727" y="1"/>
                    <a:pt x="1655" y="84"/>
                    <a:pt x="1655" y="167"/>
                  </a:cubicBezTo>
                  <a:cubicBezTo>
                    <a:pt x="1655" y="263"/>
                    <a:pt x="1727" y="334"/>
                    <a:pt x="1822" y="334"/>
                  </a:cubicBezTo>
                  <a:lnTo>
                    <a:pt x="5287" y="334"/>
                  </a:lnTo>
                  <a:cubicBezTo>
                    <a:pt x="5394" y="334"/>
                    <a:pt x="5465" y="405"/>
                    <a:pt x="5465" y="513"/>
                  </a:cubicBezTo>
                  <a:lnTo>
                    <a:pt x="5465" y="834"/>
                  </a:lnTo>
                  <a:cubicBezTo>
                    <a:pt x="5465" y="941"/>
                    <a:pt x="5394" y="1013"/>
                    <a:pt x="5287" y="1013"/>
                  </a:cubicBezTo>
                  <a:lnTo>
                    <a:pt x="512" y="1013"/>
                  </a:lnTo>
                  <a:cubicBezTo>
                    <a:pt x="405" y="1013"/>
                    <a:pt x="334" y="941"/>
                    <a:pt x="334" y="834"/>
                  </a:cubicBezTo>
                  <a:lnTo>
                    <a:pt x="334" y="513"/>
                  </a:lnTo>
                  <a:cubicBezTo>
                    <a:pt x="334" y="405"/>
                    <a:pt x="405" y="334"/>
                    <a:pt x="512" y="334"/>
                  </a:cubicBezTo>
                  <a:lnTo>
                    <a:pt x="941" y="334"/>
                  </a:lnTo>
                  <a:cubicBezTo>
                    <a:pt x="1024" y="334"/>
                    <a:pt x="1108" y="263"/>
                    <a:pt x="1108" y="167"/>
                  </a:cubicBezTo>
                  <a:cubicBezTo>
                    <a:pt x="1108" y="84"/>
                    <a:pt x="1024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Tools</a:t>
            </a:r>
            <a:endParaRPr dirty="0"/>
          </a:p>
        </p:txBody>
      </p:sp>
      <p:sp>
        <p:nvSpPr>
          <p:cNvPr id="764" name="Google Shape;764;p62"/>
          <p:cNvSpPr txBox="1">
            <a:spLocks noGrp="1"/>
          </p:cNvSpPr>
          <p:nvPr>
            <p:ph type="body" idx="1"/>
          </p:nvPr>
        </p:nvSpPr>
        <p:spPr>
          <a:xfrm>
            <a:off x="1082852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Python 3.7.3</a:t>
            </a:r>
            <a:endParaRPr lang="en-US" sz="2000" b="0" i="0" dirty="0">
              <a:solidFill>
                <a:srgbClr val="0D0D0D"/>
              </a:solidFill>
              <a:effectLst/>
              <a:latin typeface="Symbol" pitchFamily="2" charset="2"/>
            </a:endParaRPr>
          </a:p>
          <a:p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TensorFlow 2.4.0 and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rlito"/>
              </a:rPr>
              <a:t>Keras</a:t>
            </a:r>
            <a:endParaRPr lang="en-US" sz="2000" dirty="0">
              <a:solidFill>
                <a:srgbClr val="0D0D0D"/>
              </a:solidFill>
              <a:effectLst/>
              <a:latin typeface="Carlito"/>
            </a:endParaRPr>
          </a:p>
          <a:p>
            <a:r>
              <a:rPr lang="en-US" sz="2000" b="0" i="0" dirty="0" err="1">
                <a:solidFill>
                  <a:srgbClr val="0D0D0D"/>
                </a:solidFill>
                <a:effectLst/>
                <a:latin typeface="Carlito"/>
              </a:rPr>
              <a:t>Sklearn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 </a:t>
            </a:r>
            <a:endParaRPr lang="en-US" sz="2000" dirty="0">
              <a:solidFill>
                <a:srgbClr val="0D0D0D"/>
              </a:solidFill>
              <a:effectLst/>
              <a:latin typeface="Carlito"/>
            </a:endParaRPr>
          </a:p>
          <a:p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NumPy and Pandas </a:t>
            </a:r>
            <a:endParaRPr lang="en-US" sz="2000" dirty="0">
              <a:solidFill>
                <a:srgbClr val="0D0D0D"/>
              </a:solidFill>
              <a:effectLst/>
              <a:latin typeface="Carlito"/>
            </a:endParaRPr>
          </a:p>
          <a:p>
            <a:r>
              <a:rPr lang="en-US" sz="2000" b="0" i="0" dirty="0" err="1">
                <a:solidFill>
                  <a:srgbClr val="0D0D0D"/>
                </a:solidFill>
                <a:effectLst/>
                <a:latin typeface="Carlito"/>
              </a:rPr>
              <a:t>Seaborn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 and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rlito"/>
              </a:rPr>
              <a:t>Matplotlib</a:t>
            </a:r>
            <a:endParaRPr lang="en-US" sz="2000" dirty="0">
              <a:solidFill>
                <a:srgbClr val="0D0D0D"/>
              </a:solidFill>
              <a:effectLst/>
              <a:latin typeface="Carlito"/>
            </a:endParaRPr>
          </a:p>
          <a:p>
            <a:r>
              <a:rPr lang="en-US" sz="2000" b="0" i="0" dirty="0">
                <a:solidFill>
                  <a:srgbClr val="0D0D0D"/>
                </a:solidFill>
                <a:effectLst/>
                <a:latin typeface="Carlito"/>
              </a:rPr>
              <a:t>OpenCV</a:t>
            </a:r>
            <a:endParaRPr lang="en-US" sz="2000" dirty="0">
              <a:solidFill>
                <a:srgbClr val="0D0D0D"/>
              </a:solidFill>
              <a:effectLst/>
              <a:latin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51"/>
          <p:cNvCxnSpPr/>
          <p:nvPr/>
        </p:nvCxnSpPr>
        <p:spPr>
          <a:xfrm>
            <a:off x="1132050" y="2823467"/>
            <a:ext cx="687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51"/>
          <p:cNvSpPr txBox="1">
            <a:spLocks noGrp="1"/>
          </p:cNvSpPr>
          <p:nvPr>
            <p:ph type="ctrTitle"/>
          </p:nvPr>
        </p:nvSpPr>
        <p:spPr>
          <a:xfrm>
            <a:off x="774450" y="1916417"/>
            <a:ext cx="7237500" cy="18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 for listening </a:t>
            </a:r>
            <a:r>
              <a:rPr lang="ar-SA" dirty="0">
                <a:sym typeface="Wingdings" pitchFamily="2" charset="2"/>
              </a:rPr>
              <a:t>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56" name="Google Shape;256;p32"/>
          <p:cNvSpPr txBox="1">
            <a:spLocks noGrp="1"/>
          </p:cNvSpPr>
          <p:nvPr>
            <p:ph type="body" idx="1"/>
          </p:nvPr>
        </p:nvSpPr>
        <p:spPr>
          <a:xfrm>
            <a:off x="713225" y="1342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- Melanoma is one of the most aggressive types of skin cancer as it rapidly spreads to various areas of the body.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- With the increase and fatal nature of melanoma it is of great importance to establish computer-assisted diagnostic support systems to aid physicians in diagnosing skin cancer. </a:t>
            </a:r>
            <a:endParaRPr sz="1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8BC808-020F-104F-9FB9-644CFF7C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60" y="3467922"/>
            <a:ext cx="2582365" cy="1452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24087" y="30788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Stages of project</a:t>
            </a:r>
            <a:endParaRPr dirty="0"/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 idx="2"/>
          </p:nvPr>
        </p:nvSpPr>
        <p:spPr>
          <a:xfrm>
            <a:off x="865581" y="2458920"/>
            <a:ext cx="1936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title" idx="3"/>
          </p:nvPr>
        </p:nvSpPr>
        <p:spPr>
          <a:xfrm>
            <a:off x="576381" y="2929909"/>
            <a:ext cx="25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Preprocessing 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4"/>
          </p:nvPr>
        </p:nvSpPr>
        <p:spPr>
          <a:xfrm>
            <a:off x="3314587" y="1122219"/>
            <a:ext cx="1936500" cy="820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 idx="5"/>
          </p:nvPr>
        </p:nvSpPr>
        <p:spPr>
          <a:xfrm>
            <a:off x="3025387" y="1919896"/>
            <a:ext cx="2514900" cy="482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Modelling </a:t>
            </a:r>
            <a:endParaRPr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7"/>
          </p:nvPr>
        </p:nvSpPr>
        <p:spPr>
          <a:xfrm>
            <a:off x="6123934" y="2424519"/>
            <a:ext cx="1936500" cy="706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 idx="8"/>
          </p:nvPr>
        </p:nvSpPr>
        <p:spPr>
          <a:xfrm>
            <a:off x="5834734" y="3020578"/>
            <a:ext cx="2514900" cy="482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-910011" y="339522"/>
            <a:ext cx="7717500" cy="73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44710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T</a:t>
            </a:r>
            <a:r>
              <a:rPr lang="en-GB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he data set contains</a:t>
            </a: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 </a:t>
            </a:r>
            <a:r>
              <a:rPr lang="en-US" sz="1400" i="0" u="none" strike="noStrik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dermoscopic</a:t>
            </a: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 images of </a:t>
            </a:r>
            <a:r>
              <a:rPr lang="en-US" sz="1400" i="0" u="none" strike="noStrik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melanocytic</a:t>
            </a: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 lesions, including 80 common nevi, 80 atypical nevi, and 40 melanomas. The PH² database includes medical annotation of all the images namely medical segmentation of the lesion, clinical and histological diagnosis, and the assessment of several </a:t>
            </a:r>
            <a:r>
              <a:rPr lang="en-US" sz="1400" i="0" u="none" strike="noStrik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dermoscopic</a:t>
            </a: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 criteria (colors; pigment network; dots/globules; streaks; regression areas; blue-whitish veil) </a:t>
            </a:r>
            <a:r>
              <a:rPr lang="en-US" sz="1400" i="0" u="none" strike="noStrike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[2]</a:t>
            </a:r>
            <a:r>
              <a:rPr lang="en-US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rlito"/>
              </a:rPr>
              <a:t>.</a:t>
            </a:r>
            <a:b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06B8DB-A8DD-234E-9EAE-28636D17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54" y="739978"/>
            <a:ext cx="3280459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subTitle" idx="1"/>
          </p:nvPr>
        </p:nvSpPr>
        <p:spPr>
          <a:xfrm>
            <a:off x="782901" y="865795"/>
            <a:ext cx="5500756" cy="4208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1- Converting text data file to </a:t>
            </a:r>
            <a:r>
              <a:rPr lang="en-GB" dirty="0" err="1"/>
              <a:t>Dataframe</a:t>
            </a: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Load text data file to the work as a DataFrame using pandas and extract the text from the file by reading it line by line using ‘os’ library.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2- drop all (typical negus) records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Remove all rows that belong to the "1" Atypical Nevus and keep only "0" (common Nevus) &amp; "2" (Melanoma</a:t>
            </a:r>
            <a:r>
              <a:rPr lang="en-GB" b="0" i="0" dirty="0">
                <a:solidFill>
                  <a:srgbClr val="333333"/>
                </a:solidFill>
                <a:effectLst/>
                <a:latin typeface="Carlito"/>
              </a:rPr>
              <a:t>)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3- load image from directory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Listing all the image files paths and names.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FE2C1B-5E1E-6141-9794-A19CCEAA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17274"/>
            <a:ext cx="7717500" cy="572700"/>
          </a:xfrm>
        </p:spPr>
        <p:txBody>
          <a:bodyPr/>
          <a:lstStyle/>
          <a:p>
            <a:r>
              <a:rPr lang="en-GB" dirty="0"/>
              <a:t>Data loading and preprocessing </a:t>
            </a:r>
            <a:endParaRPr lang="en-SA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7275523-4C73-2945-9DCF-51A047CCB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8" t="29396" r="26080" b="6938"/>
          <a:stretch/>
        </p:blipFill>
        <p:spPr>
          <a:xfrm>
            <a:off x="6283657" y="2033421"/>
            <a:ext cx="2860343" cy="31100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>
            <a:spLocks noGrp="1"/>
          </p:cNvSpPr>
          <p:nvPr>
            <p:ph type="subTitle" idx="1"/>
          </p:nvPr>
        </p:nvSpPr>
        <p:spPr>
          <a:xfrm>
            <a:off x="-371829" y="1112200"/>
            <a:ext cx="5830934" cy="3283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ffectLst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  <a:latin typeface="Carlito"/>
              </a:rPr>
              <a:t>Load</a:t>
            </a:r>
            <a:r>
              <a:rPr lang="en-US" b="0" i="0" dirty="0">
                <a:solidFill>
                  <a:srgbClr val="000000"/>
                </a:solidFill>
                <a:effectLst/>
                <a:latin typeface="Carlito"/>
              </a:rPr>
              <a:t> the original input images from the directory. </a:t>
            </a:r>
            <a:endParaRPr lang="en-US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endParaRPr lang="en-GB" b="1" i="0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  <a:latin typeface="Carlito"/>
              </a:rPr>
              <a:t>Image Processing</a:t>
            </a:r>
            <a:r>
              <a:rPr lang="en-US" b="0" i="0" dirty="0">
                <a:solidFill>
                  <a:srgbClr val="000000"/>
                </a:solidFill>
                <a:effectLst/>
                <a:latin typeface="Carlito"/>
              </a:rPr>
              <a:t> - Each image needs to be preprocessed before going to the classifier by resizing all the images into a high-dimensional 150 × 150 × 3 matrices based on its RGB values on each pixel, using CV2. Then store the new images in the new directory</a:t>
            </a:r>
            <a:endParaRPr lang="en-GB" b="1" i="0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endParaRPr lang="en-GB" b="1" i="0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  <a:latin typeface="Carlito"/>
              </a:rPr>
              <a:t>Convert</a:t>
            </a:r>
            <a:r>
              <a:rPr lang="en-US" b="0" i="0" dirty="0">
                <a:solidFill>
                  <a:srgbClr val="000000"/>
                </a:solidFill>
                <a:effectLst/>
                <a:latin typeface="Carlito"/>
              </a:rPr>
              <a:t> data to ImageDataGenerator from the new directory.</a:t>
            </a:r>
            <a:endParaRPr lang="en-US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endParaRPr lang="en-GB" b="1" i="0" dirty="0">
              <a:solidFill>
                <a:srgbClr val="000000"/>
              </a:solidFill>
              <a:effectLst/>
              <a:latin typeface="Carlito"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  <a:latin typeface="Carlito"/>
              </a:rPr>
              <a:t>Rescale</a:t>
            </a:r>
            <a:r>
              <a:rPr lang="en-US" b="0" i="0" dirty="0">
                <a:solidFill>
                  <a:srgbClr val="000000"/>
                </a:solidFill>
                <a:effectLst/>
                <a:latin typeface="Carlito"/>
              </a:rPr>
              <a:t> pixels values by 255.</a:t>
            </a:r>
            <a:endParaRPr lang="en-US" dirty="0">
              <a:solidFill>
                <a:srgbClr val="000000"/>
              </a:solidFill>
              <a:effectLst/>
              <a:latin typeface="Carl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sp>
        <p:nvSpPr>
          <p:cNvPr id="607" name="Google Shape;607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 Generation &amp; Image Processing</a:t>
            </a:r>
            <a:endParaRPr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25B011-73CB-504D-959A-1EB3B0956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6" t="23078" r="25747" b="14597"/>
          <a:stretch/>
        </p:blipFill>
        <p:spPr>
          <a:xfrm>
            <a:off x="5459105" y="1684899"/>
            <a:ext cx="3487762" cy="3215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subTitle" idx="4294967295"/>
          </p:nvPr>
        </p:nvSpPr>
        <p:spPr>
          <a:xfrm>
            <a:off x="511574" y="424419"/>
            <a:ext cx="5416294" cy="4446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4- Create </a:t>
            </a:r>
            <a:r>
              <a:rPr lang="en-GB" dirty="0" err="1"/>
              <a:t>dataframe</a:t>
            </a:r>
            <a:r>
              <a:rPr lang="en-GB" dirty="0"/>
              <a:t> for the target column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In the target column (Clinical Diagnosis) I replace the ‘2’ by ‘1’ so that the target column become 1 for (Melanoma) and 0 for (common Nevus).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5- splitting dataset to train and test sets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In the splitting stage, the datasets will be separated by 80%:20% for training and testing sets respectively. The small one is used for testing and evaluating the model while the largest sets are used in training the model.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BF36F60F-1897-4A42-8521-79E53871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53" y="1159373"/>
            <a:ext cx="2268588" cy="222032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446FB98-AEDE-784E-9418-115868D9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2" y="3586105"/>
            <a:ext cx="2032569" cy="10950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E9F62B-AA41-124A-AAA2-55001B27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02560"/>
            <a:ext cx="7717500" cy="572700"/>
          </a:xfrm>
        </p:spPr>
        <p:txBody>
          <a:bodyPr/>
          <a:lstStyle/>
          <a:p>
            <a:r>
              <a:rPr lang="en-GB" dirty="0"/>
              <a:t>Model Architecture </a:t>
            </a:r>
            <a:endParaRPr lang="en-SA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D82C313-CBB9-E54B-8465-9698307C0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112200"/>
            <a:ext cx="4334996" cy="1155900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Among deep neural networks (DNN), the convolutional neural network (CNN) has demonstrated excellent results in computer vision tasks, especially in image classification. Convolutional Neural Network (CNN, 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rlito"/>
              </a:rPr>
              <a:t>ConvNet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) is a special type of multi-layer neural network inspired by the mechanism of the optical and neural systems of humans.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algn="ctr"/>
            <a:endParaRPr lang="en-SA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02B5E88-0D9B-6545-AD15-D7694195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5" b="805"/>
          <a:stretch/>
        </p:blipFill>
        <p:spPr>
          <a:xfrm>
            <a:off x="5377613" y="1112200"/>
            <a:ext cx="3766387" cy="4031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Training</a:t>
            </a:r>
            <a:endParaRPr dirty="0"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2"/>
          </p:nvPr>
        </p:nvSpPr>
        <p:spPr>
          <a:xfrm>
            <a:off x="1553294" y="1112200"/>
            <a:ext cx="5877153" cy="171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Using </a:t>
            </a:r>
            <a:r>
              <a:rPr lang="en-US" b="0" i="0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model.fit_generator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to pass data to the model. I pass</a:t>
            </a:r>
            <a:r>
              <a:rPr lang="en-GB" b="0" i="0" dirty="0">
                <a:solidFill>
                  <a:srgbClr val="333333"/>
                </a:solidFill>
                <a:effectLst/>
                <a:latin typeface="Carlito"/>
              </a:rPr>
              <a:t>ed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train and test data to </a:t>
            </a:r>
            <a:r>
              <a:rPr lang="en-US" b="0" i="0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fit_generator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. After 20 epochs of the training process, </a:t>
            </a:r>
            <a:r>
              <a:rPr lang="en-GB" b="0" i="0" dirty="0">
                <a:solidFill>
                  <a:srgbClr val="333333"/>
                </a:solidFill>
                <a:effectLst/>
                <a:latin typeface="Carlito"/>
              </a:rPr>
              <a:t>the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training accuracy </a:t>
            </a:r>
            <a:r>
              <a:rPr lang="en-GB" b="0" i="0" dirty="0">
                <a:solidFill>
                  <a:srgbClr val="333333"/>
                </a:solidFill>
                <a:effectLst/>
                <a:latin typeface="Carlito"/>
              </a:rPr>
              <a:t>is</a:t>
            </a:r>
            <a:r>
              <a:rPr lang="en-US" b="0" i="0" dirty="0">
                <a:solidFill>
                  <a:srgbClr val="333333"/>
                </a:solidFill>
                <a:effectLst/>
                <a:latin typeface="Carlito"/>
              </a:rPr>
              <a:t> 97.79%</a:t>
            </a:r>
            <a:endParaRPr lang="en-US" dirty="0">
              <a:solidFill>
                <a:srgbClr val="333333"/>
              </a:solidFill>
              <a:effectLst/>
              <a:latin typeface="Carlito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5C6439A-0881-5041-BB45-1861F2A0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44" y="2458019"/>
            <a:ext cx="2330313" cy="148499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EE564-A281-984C-90C1-A52F58AA8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32" t="37931" r="30021" b="23356"/>
          <a:stretch/>
        </p:blipFill>
        <p:spPr>
          <a:xfrm>
            <a:off x="1553294" y="2458019"/>
            <a:ext cx="2330313" cy="1573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Hepatitis Clinical Case by Slidesgo">
  <a:themeElements>
    <a:clrScheme name="Simple Light">
      <a:dk1>
        <a:srgbClr val="000000"/>
      </a:dk1>
      <a:lt1>
        <a:srgbClr val="FFFFFF"/>
      </a:lt1>
      <a:dk2>
        <a:srgbClr val="06688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Minimalist Hepatitis Clinical Case by Slidesgo</vt:lpstr>
      <vt:lpstr>Slidesgo Final Pages</vt:lpstr>
      <vt:lpstr>MELANOMA CLASSIFICATION </vt:lpstr>
      <vt:lpstr>INTRODUCTION</vt:lpstr>
      <vt:lpstr>Stages of project</vt:lpstr>
      <vt:lpstr>DATASET</vt:lpstr>
      <vt:lpstr>Data loading and preprocessing </vt:lpstr>
      <vt:lpstr>Dataset Generation &amp; Image Processing</vt:lpstr>
      <vt:lpstr>PowerPoint Presentation</vt:lpstr>
      <vt:lpstr>Model Architecture </vt:lpstr>
      <vt:lpstr>Model Training</vt:lpstr>
      <vt:lpstr>Model Testing &amp; Evaluation </vt:lpstr>
      <vt:lpstr>Conclusion </vt:lpstr>
      <vt:lpstr>Tools</vt:lpstr>
      <vt:lpstr>Thanks for listening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MELANOMA CLASSIFICATION </dc:title>
  <cp:lastModifiedBy>سلمى اسعد ID 439200947</cp:lastModifiedBy>
  <cp:revision>3</cp:revision>
  <dcterms:modified xsi:type="dcterms:W3CDTF">2021-12-16T01:57:26Z</dcterms:modified>
</cp:coreProperties>
</file>